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62" r:id="rId3"/>
    <p:sldId id="263" r:id="rId4"/>
    <p:sldId id="258" r:id="rId5"/>
    <p:sldId id="265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E90477A-574B-4A4F-80DD-EDF25CB03CF5}"/>
              </a:ext>
            </a:extLst>
          </p:cNvPr>
          <p:cNvGrpSpPr/>
          <p:nvPr/>
        </p:nvGrpSpPr>
        <p:grpSpPr>
          <a:xfrm>
            <a:off x="1298065" y="2400973"/>
            <a:ext cx="10489999" cy="1862048"/>
            <a:chOff x="1298065" y="2400973"/>
            <a:chExt cx="10489999" cy="186204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9E5486-F23D-4183-9CC7-84B8CDA4ED55}"/>
                </a:ext>
              </a:extLst>
            </p:cNvPr>
            <p:cNvSpPr/>
            <p:nvPr/>
          </p:nvSpPr>
          <p:spPr>
            <a:xfrm>
              <a:off x="2402418" y="2400973"/>
              <a:ext cx="9385646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15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A79876-579F-4B78-ADFA-2E73A71F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98065" y="2876823"/>
              <a:ext cx="1104353" cy="1104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825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7AA775-E0A6-4C92-8F00-ED9513A335A8}"/>
              </a:ext>
            </a:extLst>
          </p:cNvPr>
          <p:cNvGrpSpPr/>
          <p:nvPr/>
        </p:nvGrpSpPr>
        <p:grpSpPr>
          <a:xfrm>
            <a:off x="484412" y="893326"/>
            <a:ext cx="6692590" cy="5781792"/>
            <a:chOff x="360001" y="1230116"/>
            <a:chExt cx="5839464" cy="52631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357FB16-617B-46BA-94BD-305DB3650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074" y="1230116"/>
              <a:ext cx="2609391" cy="526315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677A647-2381-4DCA-9502-88EADEA93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1230116"/>
              <a:ext cx="3204152" cy="5263152"/>
            </a:xfrm>
            <a:prstGeom prst="rect">
              <a:avLst/>
            </a:prstGeom>
          </p:spPr>
        </p:pic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6A0330DD-37D4-496E-B998-447790315D78}"/>
                </a:ext>
              </a:extLst>
            </p:cNvPr>
            <p:cNvSpPr/>
            <p:nvPr/>
          </p:nvSpPr>
          <p:spPr>
            <a:xfrm>
              <a:off x="3123068" y="2660453"/>
              <a:ext cx="252000" cy="216553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E0ECFB5F-B78A-4421-84C7-D3E42AE2385E}"/>
                </a:ext>
              </a:extLst>
            </p:cNvPr>
            <p:cNvSpPr/>
            <p:nvPr/>
          </p:nvSpPr>
          <p:spPr>
            <a:xfrm>
              <a:off x="764539" y="2512365"/>
              <a:ext cx="252000" cy="216553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D514DA62-C0F5-4AFE-9253-B57BFF6BC35C}"/>
                </a:ext>
              </a:extLst>
            </p:cNvPr>
            <p:cNvSpPr/>
            <p:nvPr/>
          </p:nvSpPr>
          <p:spPr>
            <a:xfrm>
              <a:off x="5428619" y="4011168"/>
              <a:ext cx="252000" cy="216553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1B84C494-4393-4B6B-A909-EC3579996579}"/>
                </a:ext>
              </a:extLst>
            </p:cNvPr>
            <p:cNvSpPr/>
            <p:nvPr/>
          </p:nvSpPr>
          <p:spPr>
            <a:xfrm>
              <a:off x="3123068" y="4011168"/>
              <a:ext cx="252000" cy="216553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91D7A1AB-7DAA-47ED-8F8C-D4AABB417B7B}"/>
                </a:ext>
              </a:extLst>
            </p:cNvPr>
            <p:cNvSpPr/>
            <p:nvPr/>
          </p:nvSpPr>
          <p:spPr>
            <a:xfrm>
              <a:off x="5302619" y="1883679"/>
              <a:ext cx="252000" cy="216553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CAACF3-5488-4915-B5D8-1A381BAD3E6F}"/>
              </a:ext>
            </a:extLst>
          </p:cNvPr>
          <p:cNvSpPr/>
          <p:nvPr/>
        </p:nvSpPr>
        <p:spPr>
          <a:xfrm>
            <a:off x="7733040" y="90843"/>
            <a:ext cx="42732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개인정보 페이지</a:t>
            </a:r>
            <a:endParaRPr lang="en-US" altLang="ko-KR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96D0E-A6DD-4824-97EE-5B45BBF99A1B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AEC83-BB0C-433F-B8AB-0F8B8FCCDF4F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EFFFB7-2E47-4579-9712-C516EF8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5C2708-2C22-4C15-8795-3492D9B9A544}"/>
              </a:ext>
            </a:extLst>
          </p:cNvPr>
          <p:cNvSpPr/>
          <p:nvPr/>
        </p:nvSpPr>
        <p:spPr>
          <a:xfrm>
            <a:off x="7734676" y="921840"/>
            <a:ext cx="4273296" cy="5753278"/>
          </a:xfrm>
          <a:prstGeom prst="roundRect">
            <a:avLst>
              <a:gd name="adj" fmla="val 415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2B7F8-5654-4713-BBA0-05A735ADAD05}"/>
              </a:ext>
            </a:extLst>
          </p:cNvPr>
          <p:cNvSpPr/>
          <p:nvPr/>
        </p:nvSpPr>
        <p:spPr>
          <a:xfrm>
            <a:off x="7733042" y="963984"/>
            <a:ext cx="4273296" cy="5206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회원정보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내가 쓴 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리플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쪽지 및 친구목록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회원탈퇴 페이지로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이동하는 메뉴들입니다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프로필 사진의 등록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변경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삭제가 가능합니다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MultipartFile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인터페이스의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transferTo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사용하여 서버의 하드에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프로필 사진을 등록합니다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각종 개인정보 수정이 가능하며 각 정보는 회원가입 때와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동일하게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AJAX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통한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조회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및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정규식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검사를 통해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입력한 내용이 사용 가능한지 실시간으로 판단합니다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이메일 변경 시에는 다시 한 번 이메일 인증을 하게 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682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24CCBE-BAF9-4F85-9348-7E7E33F772BF}"/>
              </a:ext>
            </a:extLst>
          </p:cNvPr>
          <p:cNvGrpSpPr/>
          <p:nvPr/>
        </p:nvGrpSpPr>
        <p:grpSpPr>
          <a:xfrm>
            <a:off x="472104" y="872868"/>
            <a:ext cx="6704898" cy="5802249"/>
            <a:chOff x="359999" y="1230117"/>
            <a:chExt cx="5839466" cy="526788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D0FC117-46CA-44D0-B1EF-742075705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86" y="3899527"/>
              <a:ext cx="5834178" cy="259847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6EE1F94-F9BD-4779-92A8-B4E8C63C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0" y="1230117"/>
              <a:ext cx="5839465" cy="128224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FC9340-26E9-4067-89B7-099AEBEF0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99" y="2516708"/>
              <a:ext cx="5839465" cy="1365191"/>
            </a:xfrm>
            <a:prstGeom prst="rect">
              <a:avLst/>
            </a:prstGeom>
          </p:spPr>
        </p:pic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43F5FCB7-E3D9-474B-B787-E3613601EE08}"/>
                </a:ext>
              </a:extLst>
            </p:cNvPr>
            <p:cNvSpPr/>
            <p:nvPr/>
          </p:nvSpPr>
          <p:spPr>
            <a:xfrm>
              <a:off x="2130887" y="2076164"/>
              <a:ext cx="252000" cy="216553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8C21CFF0-2150-48EF-8C21-E77B06B212F9}"/>
                </a:ext>
              </a:extLst>
            </p:cNvPr>
            <p:cNvSpPr/>
            <p:nvPr/>
          </p:nvSpPr>
          <p:spPr>
            <a:xfrm>
              <a:off x="2475368" y="5051718"/>
              <a:ext cx="252000" cy="216553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CAECD420-D785-48F3-892E-CD0F1A2CBFF6}"/>
                </a:ext>
              </a:extLst>
            </p:cNvPr>
            <p:cNvSpPr/>
            <p:nvPr/>
          </p:nvSpPr>
          <p:spPr>
            <a:xfrm>
              <a:off x="2130887" y="3539228"/>
              <a:ext cx="252000" cy="216553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CAACF3-5488-4915-B5D8-1A381BAD3E6F}"/>
              </a:ext>
            </a:extLst>
          </p:cNvPr>
          <p:cNvSpPr/>
          <p:nvPr/>
        </p:nvSpPr>
        <p:spPr>
          <a:xfrm>
            <a:off x="7733040" y="90843"/>
            <a:ext cx="42732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내 글</a:t>
            </a:r>
            <a:r>
              <a:rPr lang="en-US" altLang="ko-KR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댓글</a:t>
            </a:r>
            <a:r>
              <a:rPr lang="en-US" altLang="ko-KR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400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쪽지함</a:t>
            </a:r>
            <a:endParaRPr lang="en-US" altLang="ko-KR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96D0E-A6DD-4824-97EE-5B45BBF99A1B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AEC83-BB0C-433F-B8AB-0F8B8FCCDF4F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EFFFB7-2E47-4579-9712-C516EF8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5C2708-2C22-4C15-8795-3492D9B9A544}"/>
              </a:ext>
            </a:extLst>
          </p:cNvPr>
          <p:cNvSpPr/>
          <p:nvPr/>
        </p:nvSpPr>
        <p:spPr>
          <a:xfrm>
            <a:off x="7734676" y="921840"/>
            <a:ext cx="4273296" cy="5753278"/>
          </a:xfrm>
          <a:prstGeom prst="roundRect">
            <a:avLst>
              <a:gd name="adj" fmla="val 415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2B7F8-5654-4713-BBA0-05A735ADAD05}"/>
              </a:ext>
            </a:extLst>
          </p:cNvPr>
          <p:cNvSpPr/>
          <p:nvPr/>
        </p:nvSpPr>
        <p:spPr>
          <a:xfrm>
            <a:off x="7733042" y="963984"/>
            <a:ext cx="4273296" cy="5206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내가 쓴 글 목록이 나타나며 조회수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추천수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작성일 정보가 함께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제공됩니다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제목 클릭 시 해당 게시글로 이동합니다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내가 쓴 댓글 목록이 나타나며 게시물 번호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작성일 정보가 함께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제공됩니다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 클릭 시 해당 댓글이 작성된 게시글로 이동합니다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받은 쪽지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보낸 쪽지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친구목록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차단목록을 확인할 수 있으며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상대방의 쪽지 확인 여부를 제목 색 또는 마우스 오버로 확인할 수 있습니다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제목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제목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닉네임으로 쪽지 검색이 가능합니다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F7265CB2-82EF-4CF5-9766-FCBBCFED0BD5}"/>
              </a:ext>
            </a:extLst>
          </p:cNvPr>
          <p:cNvSpPr/>
          <p:nvPr/>
        </p:nvSpPr>
        <p:spPr>
          <a:xfrm>
            <a:off x="507900" y="1034605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B3849439-EF82-4F7A-B1B0-AA9BABCC67CE}"/>
              </a:ext>
            </a:extLst>
          </p:cNvPr>
          <p:cNvSpPr/>
          <p:nvPr/>
        </p:nvSpPr>
        <p:spPr>
          <a:xfrm>
            <a:off x="6225252" y="1033688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84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CAACF3-5488-4915-B5D8-1A381BAD3E6F}"/>
              </a:ext>
            </a:extLst>
          </p:cNvPr>
          <p:cNvSpPr/>
          <p:nvPr/>
        </p:nvSpPr>
        <p:spPr>
          <a:xfrm>
            <a:off x="7733040" y="90843"/>
            <a:ext cx="42732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DB ERD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96D0E-A6DD-4824-97EE-5B45BBF99A1B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AEC83-BB0C-433F-B8AB-0F8B8FCCDF4F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EFFFB7-2E47-4579-9712-C516EF8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227B66-D6D2-41CE-8899-C95388CA2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853658"/>
            <a:ext cx="11518657" cy="586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74D310-9772-4959-A579-5B1377CF41DE}"/>
              </a:ext>
            </a:extLst>
          </p:cNvPr>
          <p:cNvSpPr/>
          <p:nvPr/>
        </p:nvSpPr>
        <p:spPr>
          <a:xfrm>
            <a:off x="1040921" y="2767280"/>
            <a:ext cx="101101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감사합니다</a:t>
            </a:r>
            <a:endParaRPr lang="en-US" altLang="ko-KR" sz="8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828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AE5733-550B-4543-9F47-D494AD3A0ECB}"/>
              </a:ext>
            </a:extLst>
          </p:cNvPr>
          <p:cNvGrpSpPr/>
          <p:nvPr/>
        </p:nvGrpSpPr>
        <p:grpSpPr>
          <a:xfrm>
            <a:off x="1596387" y="3184315"/>
            <a:ext cx="9696038" cy="2970000"/>
            <a:chOff x="1096765" y="2688897"/>
            <a:chExt cx="9696038" cy="2970000"/>
          </a:xfrm>
          <a:solidFill>
            <a:schemeClr val="accent2"/>
          </a:solidFill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EBC6B646-A694-4E75-B736-6DD04235EEC2}"/>
                </a:ext>
              </a:extLst>
            </p:cNvPr>
            <p:cNvSpPr/>
            <p:nvPr/>
          </p:nvSpPr>
          <p:spPr>
            <a:xfrm>
              <a:off x="1096765" y="2688897"/>
              <a:ext cx="2160000" cy="1980000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지도를 이용한</a:t>
              </a:r>
              <a:endParaRPr lang="en-US" altLang="ko-KR" dirty="0"/>
            </a:p>
            <a:p>
              <a:pPr algn="ctr"/>
              <a:r>
                <a:rPr lang="ko-KR" altLang="en-US" dirty="0"/>
                <a:t>편리한 서비스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88D0D842-C3C9-4103-90EB-C2613644ACE5}"/>
                </a:ext>
              </a:extLst>
            </p:cNvPr>
            <p:cNvSpPr/>
            <p:nvPr/>
          </p:nvSpPr>
          <p:spPr>
            <a:xfrm>
              <a:off x="2982277" y="3678897"/>
              <a:ext cx="2160000" cy="1980000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지도에 클릭한 위치의 관광정보제공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sp>
          <p:nvSpPr>
            <p:cNvPr id="9" name="육각형 8">
              <a:extLst>
                <a:ext uri="{FF2B5EF4-FFF2-40B4-BE49-F238E27FC236}">
                  <a16:creationId xmlns:a16="http://schemas.microsoft.com/office/drawing/2014/main" id="{78A51CD3-71B7-4AD0-86B5-9916FD1E546B}"/>
                </a:ext>
              </a:extLst>
            </p:cNvPr>
            <p:cNvSpPr/>
            <p:nvPr/>
          </p:nvSpPr>
          <p:spPr>
            <a:xfrm>
              <a:off x="8632803" y="2688897"/>
              <a:ext cx="2160000" cy="1980000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이메일 인증을 통한 검증된 회원가입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561C4667-2331-4076-8E72-E6388A7C9C1D}"/>
                </a:ext>
              </a:extLst>
            </p:cNvPr>
            <p:cNvSpPr/>
            <p:nvPr/>
          </p:nvSpPr>
          <p:spPr>
            <a:xfrm>
              <a:off x="4867789" y="2689315"/>
              <a:ext cx="2160000" cy="1980000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지도</a:t>
              </a:r>
              <a:r>
                <a:rPr lang="en-US" altLang="ko-KR" dirty="0"/>
                <a:t>API </a:t>
              </a:r>
              <a:r>
                <a:rPr lang="ko-KR" altLang="en-US" dirty="0"/>
                <a:t>이용한 편리한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길찾기</a:t>
              </a:r>
              <a:r>
                <a:rPr lang="ko-KR" altLang="en-US" dirty="0"/>
                <a:t> 서비스</a:t>
              </a:r>
              <a:r>
                <a:rPr lang="en-US" altLang="ko-KR" dirty="0"/>
                <a:t>!</a:t>
              </a:r>
              <a:endParaRPr lang="ko-KR" altLang="en-US" dirty="0"/>
            </a:p>
            <a:p>
              <a:pPr algn="ctr"/>
              <a:endParaRPr lang="ko-KR" altLang="en-US" dirty="0"/>
            </a:p>
          </p:txBody>
        </p:sp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id="{166E2969-6B83-41CF-BCE4-51892D417CF1}"/>
                </a:ext>
              </a:extLst>
            </p:cNvPr>
            <p:cNvSpPr/>
            <p:nvPr/>
          </p:nvSpPr>
          <p:spPr>
            <a:xfrm>
              <a:off x="6753301" y="3678897"/>
              <a:ext cx="2160000" cy="1980000"/>
            </a:xfrm>
            <a:prstGeom prst="hexag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파티원을 모집해서 함께 여행가요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4316D03-6AE4-4C71-87F2-14E02D6D2175}"/>
              </a:ext>
            </a:extLst>
          </p:cNvPr>
          <p:cNvSpPr txBox="1"/>
          <p:nvPr/>
        </p:nvSpPr>
        <p:spPr>
          <a:xfrm>
            <a:off x="1096765" y="554414"/>
            <a:ext cx="10823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/>
              <a:t>여행갈</a:t>
            </a:r>
            <a:r>
              <a:rPr lang="ko-KR" altLang="en-US" sz="2800" dirty="0"/>
              <a:t> 때 어디로</a:t>
            </a:r>
            <a:r>
              <a:rPr lang="en-US" altLang="ko-KR" sz="2800" dirty="0"/>
              <a:t>, </a:t>
            </a:r>
            <a:r>
              <a:rPr lang="ko-KR" altLang="en-US" sz="2800" dirty="0"/>
              <a:t>어떻게</a:t>
            </a:r>
            <a:r>
              <a:rPr lang="en-US" altLang="ko-KR" sz="2800" dirty="0"/>
              <a:t>, </a:t>
            </a:r>
            <a:r>
              <a:rPr lang="ko-KR" altLang="en-US" sz="2800" dirty="0"/>
              <a:t>누구와</a:t>
            </a:r>
            <a:r>
              <a:rPr lang="en-US" altLang="ko-KR" sz="2800" dirty="0"/>
              <a:t> </a:t>
            </a:r>
            <a:r>
              <a:rPr lang="ko-KR" altLang="en-US" sz="2800" dirty="0"/>
              <a:t>갈지 계획하고</a:t>
            </a:r>
            <a:r>
              <a:rPr lang="en-US" altLang="ko-KR" sz="2800" dirty="0"/>
              <a:t>, </a:t>
            </a:r>
            <a:r>
              <a:rPr lang="ko-KR" altLang="en-US" sz="2800" dirty="0"/>
              <a:t>관광지에 대한 정보를 제공해주는</a:t>
            </a:r>
            <a:r>
              <a:rPr lang="en-US" altLang="ko-KR" sz="2800" dirty="0"/>
              <a:t> </a:t>
            </a:r>
            <a:r>
              <a:rPr lang="ko-KR" altLang="en-US" sz="2800" dirty="0"/>
              <a:t>통합여행계획 서비스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C80E8B-BD1F-479B-80B8-E5D1C8A810EE}"/>
              </a:ext>
            </a:extLst>
          </p:cNvPr>
          <p:cNvGrpSpPr/>
          <p:nvPr/>
        </p:nvGrpSpPr>
        <p:grpSpPr>
          <a:xfrm>
            <a:off x="4053404" y="1574510"/>
            <a:ext cx="4579399" cy="830997"/>
            <a:chOff x="4499733" y="1881104"/>
            <a:chExt cx="4579399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AF7DD2A-737C-4779-BB4B-4B670ECCB793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B16798-D2B7-4A7D-8F45-E890E4E64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93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AE78FC-A26E-4513-A5DC-B912A65957FE}"/>
              </a:ext>
            </a:extLst>
          </p:cNvPr>
          <p:cNvSpPr txBox="1"/>
          <p:nvPr/>
        </p:nvSpPr>
        <p:spPr>
          <a:xfrm>
            <a:off x="1064968" y="1279877"/>
            <a:ext cx="106554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서비스 목표</a:t>
            </a:r>
            <a:r>
              <a:rPr lang="en-US" altLang="ko-KR" sz="2000" dirty="0"/>
              <a:t>	: </a:t>
            </a:r>
            <a:r>
              <a:rPr lang="ko-KR" altLang="en-US" sz="2000" dirty="0"/>
              <a:t>지도의 좌표를 기반으로 각종 여행지 정보를 제공하고</a:t>
            </a:r>
            <a:r>
              <a:rPr lang="en-US" altLang="ko-KR" sz="2000" dirty="0"/>
              <a:t>, </a:t>
            </a:r>
            <a:r>
              <a:rPr lang="ko-KR" altLang="en-US" sz="2000" dirty="0"/>
              <a:t>고객이 작성한 일정을</a:t>
            </a:r>
            <a:r>
              <a:rPr lang="en-US" altLang="ko-KR" sz="2000" dirty="0"/>
              <a:t> </a:t>
            </a:r>
            <a:r>
              <a:rPr lang="ko-KR" altLang="en-US" sz="2000" dirty="0"/>
              <a:t>바탕으로</a:t>
            </a:r>
            <a:endParaRPr lang="en-US" altLang="ko-KR" sz="2000" dirty="0"/>
          </a:p>
          <a:p>
            <a:pPr lvl="3"/>
            <a:r>
              <a:rPr lang="en-US" altLang="ko-KR" sz="2000" dirty="0"/>
              <a:t> </a:t>
            </a:r>
            <a:r>
              <a:rPr lang="ko-KR" altLang="en-US" sz="2000" dirty="0" err="1"/>
              <a:t>길찾기</a:t>
            </a:r>
            <a:r>
              <a:rPr lang="ko-KR" altLang="en-US" sz="2000" dirty="0"/>
              <a:t> 서비스를 제공함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개발기간</a:t>
            </a:r>
            <a:r>
              <a:rPr lang="en-US" altLang="ko-KR" sz="2000" dirty="0"/>
              <a:t>	: 2018. 7 ~ 2018. 9(</a:t>
            </a:r>
            <a:r>
              <a:rPr lang="ko-KR" altLang="en-US" sz="2000" dirty="0"/>
              <a:t>약 </a:t>
            </a:r>
            <a:r>
              <a:rPr lang="en-US" altLang="ko-KR" sz="2000" dirty="0"/>
              <a:t>3</a:t>
            </a:r>
            <a:r>
              <a:rPr lang="ko-KR" altLang="en-US" sz="2000" dirty="0"/>
              <a:t>개월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투입인원</a:t>
            </a:r>
            <a:r>
              <a:rPr lang="en-US" altLang="ko-KR" sz="2000" dirty="0"/>
              <a:t>	: 3</a:t>
            </a:r>
            <a:r>
              <a:rPr lang="ko-KR" altLang="en-US" sz="2000" dirty="0"/>
              <a:t>명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참여도</a:t>
            </a:r>
            <a:r>
              <a:rPr lang="en-US" altLang="ko-KR" sz="2000" dirty="0"/>
              <a:t>	: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D0226-5862-4659-A1FD-5980B2BA8690}"/>
              </a:ext>
            </a:extLst>
          </p:cNvPr>
          <p:cNvSpPr txBox="1"/>
          <p:nvPr/>
        </p:nvSpPr>
        <p:spPr>
          <a:xfrm>
            <a:off x="1099472" y="300631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개발환경 및 사용기술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2CE9E-716D-4776-9F19-7E46FCF8FD65}"/>
              </a:ext>
            </a:extLst>
          </p:cNvPr>
          <p:cNvSpPr txBox="1"/>
          <p:nvPr/>
        </p:nvSpPr>
        <p:spPr>
          <a:xfrm>
            <a:off x="7740009" y="300631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담당 파트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EF20577-BA69-4C37-885B-91441A281033}"/>
              </a:ext>
            </a:extLst>
          </p:cNvPr>
          <p:cNvSpPr/>
          <p:nvPr/>
        </p:nvSpPr>
        <p:spPr>
          <a:xfrm>
            <a:off x="1155940" y="3429000"/>
            <a:ext cx="6374920" cy="3265098"/>
          </a:xfrm>
          <a:prstGeom prst="roundRect">
            <a:avLst>
              <a:gd name="adj" fmla="val 742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개발 언어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	: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사용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O/S	: Windows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사용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DB	: MariaDB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개발 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	: Eclipse,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eXERD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HeidiSQL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웹표준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기술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	: HTML, CSS, JavaScript, jQuery, AJAX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프레임워크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	: Spring,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MyBatis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사용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API	: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네이버 지도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로그인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Captchar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자동가입방지문자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+mn-ea"/>
              </a:rPr>
              <a:t>		  	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카카오 지도 및 로그인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  <a:latin typeface="+mn-ea"/>
              </a:rPr>
              <a:t>		 	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공공데이터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Google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로그인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협업 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		: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Github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SourceTree, Dropbox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933B03-BFA3-4ED5-AB5B-9FF70CB77BEA}"/>
              </a:ext>
            </a:extLst>
          </p:cNvPr>
          <p:cNvSpPr/>
          <p:nvPr/>
        </p:nvSpPr>
        <p:spPr>
          <a:xfrm>
            <a:off x="7805066" y="3429000"/>
            <a:ext cx="3915357" cy="3265098"/>
          </a:xfrm>
          <a:prstGeom prst="roundRect">
            <a:avLst>
              <a:gd name="adj" fmla="val 742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팀장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서비스 기획 및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UI/UX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기획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DB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모델링 및 구축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JAVA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서버 구축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Back-End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설계 및 개발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Front-End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개발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코드병합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1D83C-30E7-4E1D-AC8B-3E6C1E8BFEC8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AC4C62-6ECC-4EFB-AAD6-7ACFDB3913E3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728FDB-52D1-42C4-AAB6-F6FE1234B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070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CAACF3-5488-4915-B5D8-1A381BAD3E6F}"/>
              </a:ext>
            </a:extLst>
          </p:cNvPr>
          <p:cNvSpPr/>
          <p:nvPr/>
        </p:nvSpPr>
        <p:spPr>
          <a:xfrm>
            <a:off x="7753606" y="90843"/>
            <a:ext cx="42527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메인 화면</a:t>
            </a:r>
            <a:endParaRPr lang="en-US" altLang="ko-KR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96D0E-A6DD-4824-97EE-5B45BBF99A1B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AEC83-BB0C-433F-B8AB-0F8B8FCCDF4F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EFFFB7-2E47-4579-9712-C516EF8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5C2708-2C22-4C15-8795-3492D9B9A544}"/>
              </a:ext>
            </a:extLst>
          </p:cNvPr>
          <p:cNvSpPr/>
          <p:nvPr/>
        </p:nvSpPr>
        <p:spPr>
          <a:xfrm>
            <a:off x="7734676" y="921840"/>
            <a:ext cx="4273296" cy="5753278"/>
          </a:xfrm>
          <a:prstGeom prst="roundRect">
            <a:avLst>
              <a:gd name="adj" fmla="val 415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2B7F8-5654-4713-BBA0-05A735ADAD05}"/>
              </a:ext>
            </a:extLst>
          </p:cNvPr>
          <p:cNvSpPr/>
          <p:nvPr/>
        </p:nvSpPr>
        <p:spPr>
          <a:xfrm>
            <a:off x="7733042" y="963984"/>
            <a:ext cx="42732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메인화면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여행계획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함께가요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구경해요 게시판으로 이동하는 버튼입니다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본인의 닉네임을 클릭하면 세부메뉴들이 열립니다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알람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쪽지함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개인정보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로그아웃 버튼이 있고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쪽지와 여행참가신청 알람이 실시간으로 오게 됩니다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한국관광공사에서 전국의 축제정보를 받아와 조회순으로 정렬하여 정보를 제공하며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마우스 오버 시 간단한 축제정보와 해당 홈페이지로 이동할 수 있는 버튼이 등장합니다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Travel Is Fate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의 여행게시물 중 가장 추천이 많은 순서로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개의 게시물을 보여줍니다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D331D6-3BEE-40F4-A8D6-04D15C69C750}"/>
              </a:ext>
            </a:extLst>
          </p:cNvPr>
          <p:cNvGrpSpPr/>
          <p:nvPr/>
        </p:nvGrpSpPr>
        <p:grpSpPr>
          <a:xfrm>
            <a:off x="487680" y="921840"/>
            <a:ext cx="6644640" cy="5724360"/>
            <a:chOff x="487680" y="921840"/>
            <a:chExt cx="6644640" cy="572436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20B2203-F821-4BDD-9BFC-BC26CB75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1" y="2690241"/>
              <a:ext cx="6644639" cy="133748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14FB180-0E1E-444C-B349-B316380F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483" y="5393031"/>
              <a:ext cx="3264434" cy="12531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185059-EDC8-4CAC-9691-6BF90761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07" y="5393031"/>
              <a:ext cx="3341206" cy="12531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18680C0-ABAA-4D3A-91A0-D519D9B2D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10"/>
            <a:stretch/>
          </p:blipFill>
          <p:spPr>
            <a:xfrm>
              <a:off x="487680" y="921840"/>
              <a:ext cx="6643167" cy="1768401"/>
            </a:xfrm>
            <a:prstGeom prst="rect">
              <a:avLst/>
            </a:prstGeom>
            <a:ln>
              <a:noFill/>
            </a:ln>
          </p:spPr>
        </p:pic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74F4864E-154F-43FD-AAA9-42D30618CB31}"/>
                </a:ext>
              </a:extLst>
            </p:cNvPr>
            <p:cNvSpPr/>
            <p:nvPr/>
          </p:nvSpPr>
          <p:spPr>
            <a:xfrm>
              <a:off x="3261281" y="935476"/>
              <a:ext cx="239210" cy="25937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EEAEED4-D457-4D17-8227-7B3001624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" y="3964691"/>
              <a:ext cx="6643167" cy="1407059"/>
            </a:xfrm>
            <a:prstGeom prst="rect">
              <a:avLst/>
            </a:prstGeom>
            <a:ln>
              <a:noFill/>
            </a:ln>
          </p:spPr>
        </p:pic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9B87177C-20E9-452F-99D8-0E005DD3DAC9}"/>
                </a:ext>
              </a:extLst>
            </p:cNvPr>
            <p:cNvSpPr/>
            <p:nvPr/>
          </p:nvSpPr>
          <p:spPr>
            <a:xfrm>
              <a:off x="6300213" y="1039062"/>
              <a:ext cx="287181" cy="288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순서도: 연결자 69">
              <a:extLst>
                <a:ext uri="{FF2B5EF4-FFF2-40B4-BE49-F238E27FC236}">
                  <a16:creationId xmlns:a16="http://schemas.microsoft.com/office/drawing/2014/main" id="{01983AD0-AF6D-41B7-A59D-4FF401989BD5}"/>
                </a:ext>
              </a:extLst>
            </p:cNvPr>
            <p:cNvSpPr/>
            <p:nvPr/>
          </p:nvSpPr>
          <p:spPr>
            <a:xfrm>
              <a:off x="2909025" y="3107175"/>
              <a:ext cx="287181" cy="288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순서도: 연결자 70">
              <a:extLst>
                <a:ext uri="{FF2B5EF4-FFF2-40B4-BE49-F238E27FC236}">
                  <a16:creationId xmlns:a16="http://schemas.microsoft.com/office/drawing/2014/main" id="{FC7A6F1E-62EE-43DB-8E68-6ABE9233A5A3}"/>
                </a:ext>
              </a:extLst>
            </p:cNvPr>
            <p:cNvSpPr/>
            <p:nvPr/>
          </p:nvSpPr>
          <p:spPr>
            <a:xfrm>
              <a:off x="2909860" y="4524220"/>
              <a:ext cx="287181" cy="288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B67891B-4B9E-47FC-8CEA-64B2EDDFF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1" t="-1028" r="12132" b="86531"/>
            <a:stretch/>
          </p:blipFill>
          <p:spPr>
            <a:xfrm>
              <a:off x="3500491" y="1113130"/>
              <a:ext cx="2263062" cy="60921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0ECD630-58BA-48CF-A62B-9F588FFB6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66" t="-387" r="84" b="9854"/>
            <a:stretch/>
          </p:blipFill>
          <p:spPr>
            <a:xfrm>
              <a:off x="6587394" y="1263209"/>
              <a:ext cx="487680" cy="198697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74" name="순서도: 연결자 73">
              <a:extLst>
                <a:ext uri="{FF2B5EF4-FFF2-40B4-BE49-F238E27FC236}">
                  <a16:creationId xmlns:a16="http://schemas.microsoft.com/office/drawing/2014/main" id="{D2D02369-BFBA-496F-BB03-D0DBC4F16349}"/>
                </a:ext>
              </a:extLst>
            </p:cNvPr>
            <p:cNvSpPr/>
            <p:nvPr/>
          </p:nvSpPr>
          <p:spPr>
            <a:xfrm>
              <a:off x="3718601" y="5875615"/>
              <a:ext cx="287181" cy="288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270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B2C38A-04D2-4D43-9BC0-1FE17EABE495}"/>
              </a:ext>
            </a:extLst>
          </p:cNvPr>
          <p:cNvGrpSpPr/>
          <p:nvPr/>
        </p:nvGrpSpPr>
        <p:grpSpPr>
          <a:xfrm>
            <a:off x="506606" y="921840"/>
            <a:ext cx="6626243" cy="5733812"/>
            <a:chOff x="360000" y="1230116"/>
            <a:chExt cx="5839465" cy="526788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4DC70A9-8FD0-4A3D-AB7A-F4D3C3AAD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449" y="1230116"/>
              <a:ext cx="2730016" cy="249731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EDCF851-4521-41A9-8FDF-CD45D782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449" y="3727429"/>
              <a:ext cx="2730016" cy="277056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051C691-3D52-47C1-B2A4-B67DA7CBC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0" y="1230116"/>
              <a:ext cx="3040425" cy="5267884"/>
            </a:xfrm>
            <a:prstGeom prst="rect">
              <a:avLst/>
            </a:prstGeom>
          </p:spPr>
        </p:pic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4F3AC629-5C34-4A54-A465-1820090AA812}"/>
                </a:ext>
              </a:extLst>
            </p:cNvPr>
            <p:cNvSpPr/>
            <p:nvPr/>
          </p:nvSpPr>
          <p:spPr>
            <a:xfrm>
              <a:off x="2412078" y="4815920"/>
              <a:ext cx="252000" cy="252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7D5E8FD6-BB81-4A6D-83C6-391702DC12FD}"/>
                </a:ext>
              </a:extLst>
            </p:cNvPr>
            <p:cNvSpPr/>
            <p:nvPr/>
          </p:nvSpPr>
          <p:spPr>
            <a:xfrm>
              <a:off x="1628212" y="1974232"/>
              <a:ext cx="252000" cy="252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9508805B-50A9-44C9-B8E8-52762F8348F2}"/>
                </a:ext>
              </a:extLst>
            </p:cNvPr>
            <p:cNvSpPr/>
            <p:nvPr/>
          </p:nvSpPr>
          <p:spPr>
            <a:xfrm>
              <a:off x="2790078" y="6035882"/>
              <a:ext cx="252000" cy="252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935EBF20-1F43-433E-9E5A-58A44828B3F9}"/>
                </a:ext>
              </a:extLst>
            </p:cNvPr>
            <p:cNvSpPr/>
            <p:nvPr/>
          </p:nvSpPr>
          <p:spPr>
            <a:xfrm>
              <a:off x="5360492" y="2567400"/>
              <a:ext cx="252000" cy="252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F554F372-31CF-4D80-8D57-57DA797EB9F1}"/>
                </a:ext>
              </a:extLst>
            </p:cNvPr>
            <p:cNvSpPr/>
            <p:nvPr/>
          </p:nvSpPr>
          <p:spPr>
            <a:xfrm>
              <a:off x="5234492" y="3803443"/>
              <a:ext cx="252000" cy="252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CAACF3-5488-4915-B5D8-1A381BAD3E6F}"/>
              </a:ext>
            </a:extLst>
          </p:cNvPr>
          <p:cNvSpPr/>
          <p:nvPr/>
        </p:nvSpPr>
        <p:spPr>
          <a:xfrm>
            <a:off x="7733042" y="90843"/>
            <a:ext cx="42732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회원가입</a:t>
            </a:r>
            <a:endParaRPr lang="en-US" altLang="ko-KR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96D0E-A6DD-4824-97EE-5B45BBF99A1B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AEC83-BB0C-433F-B8AB-0F8B8FCCDF4F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EFFFB7-2E47-4579-9712-C516EF8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5C2708-2C22-4C15-8795-3492D9B9A544}"/>
              </a:ext>
            </a:extLst>
          </p:cNvPr>
          <p:cNvSpPr/>
          <p:nvPr/>
        </p:nvSpPr>
        <p:spPr>
          <a:xfrm>
            <a:off x="7734676" y="921840"/>
            <a:ext cx="4273296" cy="5753278"/>
          </a:xfrm>
          <a:prstGeom prst="roundRect">
            <a:avLst>
              <a:gd name="adj" fmla="val 415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2B7F8-5654-4713-BBA0-05A735ADAD05}"/>
              </a:ext>
            </a:extLst>
          </p:cNvPr>
          <p:cNvSpPr/>
          <p:nvPr/>
        </p:nvSpPr>
        <p:spPr>
          <a:xfrm>
            <a:off x="7733042" y="963984"/>
            <a:ext cx="427329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각각의 항목은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조회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및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정규식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검사를 통해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입력한 내용이 사용 가능한지 실시간으로 판단합니다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회원의 비밀번호는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Spring Security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의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PasswordEncoder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사용해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암호화되어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에 저장됩니다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Naver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Captchar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API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이용하여 자동가입방지문자를 받아와 입력을 받습니다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회원가입을 누르면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JavaMailSender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이용하여 입력한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이메일 주소로 이메일 인증 메일이 전송되게 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회원 가입한 유저는 인증 메일 내 이미지를 클릭함으로써 회원가입을 완료할 수 있습니다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소셜로그인의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경우 최초 로그인 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Travel Is Fate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에서 사용할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닉네임을 설정하고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자동방지가입문자만 입력하면 가입이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완료되며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이후로는 바로 로그인할 수 있습니다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234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CAACF3-5488-4915-B5D8-1A381BAD3E6F}"/>
              </a:ext>
            </a:extLst>
          </p:cNvPr>
          <p:cNvSpPr/>
          <p:nvPr/>
        </p:nvSpPr>
        <p:spPr>
          <a:xfrm>
            <a:off x="7733040" y="90843"/>
            <a:ext cx="42732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로그인 </a:t>
            </a:r>
            <a:r>
              <a:rPr lang="en-US" altLang="ko-KR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&amp;</a:t>
            </a:r>
            <a:r>
              <a:rPr lang="ko-KR" altLang="en-US" sz="400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가입정보찾기</a:t>
            </a:r>
            <a:endParaRPr lang="en-US" altLang="ko-KR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96D0E-A6DD-4824-97EE-5B45BBF99A1B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AEC83-BB0C-433F-B8AB-0F8B8FCCDF4F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EFFFB7-2E47-4579-9712-C516EF8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5C2708-2C22-4C15-8795-3492D9B9A544}"/>
              </a:ext>
            </a:extLst>
          </p:cNvPr>
          <p:cNvSpPr/>
          <p:nvPr/>
        </p:nvSpPr>
        <p:spPr>
          <a:xfrm>
            <a:off x="7734676" y="921840"/>
            <a:ext cx="4273296" cy="5753278"/>
          </a:xfrm>
          <a:prstGeom prst="roundRect">
            <a:avLst>
              <a:gd name="adj" fmla="val 415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2B7F8-5654-4713-BBA0-05A735ADAD05}"/>
              </a:ext>
            </a:extLst>
          </p:cNvPr>
          <p:cNvSpPr/>
          <p:nvPr/>
        </p:nvSpPr>
        <p:spPr>
          <a:xfrm>
            <a:off x="7733042" y="963984"/>
            <a:ext cx="427329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로그인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회원가입을 선택하는 버튼입니다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아이디와 비밀번호를 입력하여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내에 아이디가 있는지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비밀번호가 일치하는지 확인하여 로그인을 여부를 결정합니다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비밀번호 입력 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Caps Lock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 켜져 있으면 메세지가 출력됩니다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로그인 실패 시 메시지가 출력됩니다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소셜 로그인으로 각각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Google,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Naver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Kakao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Login API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사용하였습니다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가입 시 등록했던 이메일 주소를 통해 가입한 아이디를 찾을 수 있습니다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가입한 아이디를 통해 문자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숫자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특수문자로 이루어진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8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자의 임시비밀번호를 이메일로 발급받을 수 있습니다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2A46E408-A421-44A9-BE29-DE1286EEFFB9}"/>
              </a:ext>
            </a:extLst>
          </p:cNvPr>
          <p:cNvSpPr/>
          <p:nvPr/>
        </p:nvSpPr>
        <p:spPr>
          <a:xfrm>
            <a:off x="2831533" y="1218582"/>
            <a:ext cx="304974" cy="2520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B7D5DF-0820-4BC3-9FF4-D9347C2E1F3B}"/>
              </a:ext>
            </a:extLst>
          </p:cNvPr>
          <p:cNvGrpSpPr/>
          <p:nvPr/>
        </p:nvGrpSpPr>
        <p:grpSpPr>
          <a:xfrm>
            <a:off x="506606" y="911262"/>
            <a:ext cx="6643167" cy="5763856"/>
            <a:chOff x="506606" y="911262"/>
            <a:chExt cx="6643167" cy="576385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176CE4B-F497-41FF-B7C3-3BE51368E284}"/>
                </a:ext>
              </a:extLst>
            </p:cNvPr>
            <p:cNvGrpSpPr/>
            <p:nvPr/>
          </p:nvGrpSpPr>
          <p:grpSpPr>
            <a:xfrm>
              <a:off x="506606" y="911262"/>
              <a:ext cx="6643167" cy="5753278"/>
              <a:chOff x="360000" y="1230116"/>
              <a:chExt cx="5824628" cy="5267883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25D9A7B-90C1-45F5-9B3E-468B292F8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7964" y="1230116"/>
                <a:ext cx="2846664" cy="3507595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BA87C54-FAE2-4061-978A-BEF8FF9C8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7964" y="4737710"/>
                <a:ext cx="2846664" cy="1760289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206A9E-242F-4D30-9AED-EDE7530E3F8F}"/>
                  </a:ext>
                </a:extLst>
              </p:cNvPr>
              <p:cNvGrpSpPr/>
              <p:nvPr/>
            </p:nvGrpSpPr>
            <p:grpSpPr>
              <a:xfrm>
                <a:off x="360000" y="1230116"/>
                <a:ext cx="2846664" cy="5259745"/>
                <a:chOff x="2286078" y="1230115"/>
                <a:chExt cx="2352201" cy="5259745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CBD43F94-924F-4F6E-9026-0C9DDB8A5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984" r="26735"/>
                <a:stretch/>
              </p:blipFill>
              <p:spPr>
                <a:xfrm>
                  <a:off x="2286078" y="1230115"/>
                  <a:ext cx="2352201" cy="5259745"/>
                </a:xfrm>
                <a:prstGeom prst="rect">
                  <a:avLst/>
                </a:prstGeom>
              </p:spPr>
            </p:pic>
            <p:sp>
              <p:nvSpPr>
                <p:cNvPr id="29" name="순서도: 연결자 28">
                  <a:extLst>
                    <a:ext uri="{FF2B5EF4-FFF2-40B4-BE49-F238E27FC236}">
                      <a16:creationId xmlns:a16="http://schemas.microsoft.com/office/drawing/2014/main" id="{9E819CD0-92DC-4116-8AF0-29468574F38D}"/>
                    </a:ext>
                  </a:extLst>
                </p:cNvPr>
                <p:cNvSpPr/>
                <p:nvPr/>
              </p:nvSpPr>
              <p:spPr>
                <a:xfrm>
                  <a:off x="2286078" y="2121992"/>
                  <a:ext cx="252000" cy="25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0" name="순서도: 연결자 29">
                  <a:extLst>
                    <a:ext uri="{FF2B5EF4-FFF2-40B4-BE49-F238E27FC236}">
                      <a16:creationId xmlns:a16="http://schemas.microsoft.com/office/drawing/2014/main" id="{3A0EE32A-D85C-4A36-8D5E-F6D98FB8582B}"/>
                    </a:ext>
                  </a:extLst>
                </p:cNvPr>
                <p:cNvSpPr/>
                <p:nvPr/>
              </p:nvSpPr>
              <p:spPr>
                <a:xfrm>
                  <a:off x="2341270" y="1235813"/>
                  <a:ext cx="252000" cy="25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2" name="순서도: 연결자 31">
                  <a:extLst>
                    <a:ext uri="{FF2B5EF4-FFF2-40B4-BE49-F238E27FC236}">
                      <a16:creationId xmlns:a16="http://schemas.microsoft.com/office/drawing/2014/main" id="{64C755A2-AD52-44B9-8878-50E8C25D196D}"/>
                    </a:ext>
                  </a:extLst>
                </p:cNvPr>
                <p:cNvSpPr/>
                <p:nvPr/>
              </p:nvSpPr>
              <p:spPr>
                <a:xfrm>
                  <a:off x="2538078" y="3733987"/>
                  <a:ext cx="252000" cy="25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3" name="순서도: 연결자 32">
                  <a:extLst>
                    <a:ext uri="{FF2B5EF4-FFF2-40B4-BE49-F238E27FC236}">
                      <a16:creationId xmlns:a16="http://schemas.microsoft.com/office/drawing/2014/main" id="{6050196C-48AF-4FF4-9BC9-97B23028F5C2}"/>
                    </a:ext>
                  </a:extLst>
                </p:cNvPr>
                <p:cNvSpPr/>
                <p:nvPr/>
              </p:nvSpPr>
              <p:spPr>
                <a:xfrm>
                  <a:off x="2286078" y="5375885"/>
                  <a:ext cx="252000" cy="25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</p:grpSp>
          <p:sp>
            <p:nvSpPr>
              <p:cNvPr id="24" name="순서도: 연결자 23">
                <a:extLst>
                  <a:ext uri="{FF2B5EF4-FFF2-40B4-BE49-F238E27FC236}">
                    <a16:creationId xmlns:a16="http://schemas.microsoft.com/office/drawing/2014/main" id="{CD7BC0AA-4B85-4301-99DE-5A27CA73CE1D}"/>
                  </a:ext>
                </a:extLst>
              </p:cNvPr>
              <p:cNvSpPr/>
              <p:nvPr/>
            </p:nvSpPr>
            <p:spPr>
              <a:xfrm>
                <a:off x="3088142" y="2606324"/>
                <a:ext cx="304974" cy="252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7</a:t>
                </a:r>
                <a:endParaRPr lang="ko-KR" altLang="en-US" dirty="0"/>
              </a:p>
            </p:txBody>
          </p:sp>
          <p:sp>
            <p:nvSpPr>
              <p:cNvPr id="25" name="순서도: 연결자 24">
                <a:extLst>
                  <a:ext uri="{FF2B5EF4-FFF2-40B4-BE49-F238E27FC236}">
                    <a16:creationId xmlns:a16="http://schemas.microsoft.com/office/drawing/2014/main" id="{F7CDDBD2-2C05-4DDE-8659-6C9A56E28656}"/>
                  </a:ext>
                </a:extLst>
              </p:cNvPr>
              <p:cNvSpPr/>
              <p:nvPr/>
            </p:nvSpPr>
            <p:spPr>
              <a:xfrm>
                <a:off x="4989150" y="2121993"/>
                <a:ext cx="304974" cy="252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6</a:t>
                </a:r>
                <a:endParaRPr lang="ko-KR" altLang="en-US" dirty="0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4906555-E01F-4AF7-B7D5-C71CB8004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126" y="4313517"/>
                <a:ext cx="2846663" cy="620434"/>
              </a:xfrm>
              <a:prstGeom prst="rect">
                <a:avLst/>
              </a:prstGeom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D1411AC-D9F0-40BC-B8DD-9E27FC474B31}"/>
                </a:ext>
              </a:extLst>
            </p:cNvPr>
            <p:cNvSpPr/>
            <p:nvPr/>
          </p:nvSpPr>
          <p:spPr>
            <a:xfrm>
              <a:off x="3901431" y="2665562"/>
              <a:ext cx="3248341" cy="4009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35368281-9417-4E9D-871B-836FF97C1E1D}"/>
              </a:ext>
            </a:extLst>
          </p:cNvPr>
          <p:cNvSpPr/>
          <p:nvPr/>
        </p:nvSpPr>
        <p:spPr>
          <a:xfrm>
            <a:off x="2655983" y="1222517"/>
            <a:ext cx="347832" cy="27522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82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4BB1463-2271-47A2-B49D-C9C21FE1E724}"/>
              </a:ext>
            </a:extLst>
          </p:cNvPr>
          <p:cNvGrpSpPr/>
          <p:nvPr/>
        </p:nvGrpSpPr>
        <p:grpSpPr>
          <a:xfrm>
            <a:off x="288836" y="921840"/>
            <a:ext cx="6860936" cy="5753278"/>
            <a:chOff x="168553" y="1226221"/>
            <a:chExt cx="6030912" cy="527178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758BFBA-9542-4A4B-AD66-606A0ECA5404}"/>
                </a:ext>
              </a:extLst>
            </p:cNvPr>
            <p:cNvGrpSpPr/>
            <p:nvPr/>
          </p:nvGrpSpPr>
          <p:grpSpPr>
            <a:xfrm>
              <a:off x="168553" y="1226221"/>
              <a:ext cx="6030912" cy="5271781"/>
              <a:chOff x="168553" y="1226221"/>
              <a:chExt cx="6030912" cy="5271781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42B87B6-6B49-4494-8BE0-033FDD98CD35}"/>
                  </a:ext>
                </a:extLst>
              </p:cNvPr>
              <p:cNvGrpSpPr/>
              <p:nvPr/>
            </p:nvGrpSpPr>
            <p:grpSpPr>
              <a:xfrm>
                <a:off x="168553" y="1226221"/>
                <a:ext cx="6030912" cy="4526879"/>
                <a:chOff x="168553" y="1226221"/>
                <a:chExt cx="6030912" cy="5267884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A3E8BAAF-6579-4FC1-890B-799C1E254F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977" y="1226221"/>
                  <a:ext cx="5839488" cy="5267884"/>
                </a:xfrm>
                <a:prstGeom prst="rect">
                  <a:avLst/>
                </a:prstGeom>
              </p:spPr>
            </p:pic>
            <p:sp>
              <p:nvSpPr>
                <p:cNvPr id="43" name="순서도: 연결자 42">
                  <a:extLst>
                    <a:ext uri="{FF2B5EF4-FFF2-40B4-BE49-F238E27FC236}">
                      <a16:creationId xmlns:a16="http://schemas.microsoft.com/office/drawing/2014/main" id="{B97E66BD-4CAF-412A-983E-A8798E678E90}"/>
                    </a:ext>
                  </a:extLst>
                </p:cNvPr>
                <p:cNvSpPr/>
                <p:nvPr/>
              </p:nvSpPr>
              <p:spPr>
                <a:xfrm>
                  <a:off x="421271" y="1596013"/>
                  <a:ext cx="252000" cy="25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46" name="순서도: 연결자 45">
                  <a:extLst>
                    <a:ext uri="{FF2B5EF4-FFF2-40B4-BE49-F238E27FC236}">
                      <a16:creationId xmlns:a16="http://schemas.microsoft.com/office/drawing/2014/main" id="{93FB57C6-61DF-4781-B7AF-E61FC7483C6D}"/>
                    </a:ext>
                  </a:extLst>
                </p:cNvPr>
                <p:cNvSpPr/>
                <p:nvPr/>
              </p:nvSpPr>
              <p:spPr>
                <a:xfrm>
                  <a:off x="168553" y="2325366"/>
                  <a:ext cx="252000" cy="25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49" name="순서도: 연결자 48">
                  <a:extLst>
                    <a:ext uri="{FF2B5EF4-FFF2-40B4-BE49-F238E27FC236}">
                      <a16:creationId xmlns:a16="http://schemas.microsoft.com/office/drawing/2014/main" id="{A2485623-4621-43F7-859A-6CE69CC3D70B}"/>
                    </a:ext>
                  </a:extLst>
                </p:cNvPr>
                <p:cNvSpPr/>
                <p:nvPr/>
              </p:nvSpPr>
              <p:spPr>
                <a:xfrm>
                  <a:off x="3465458" y="2511282"/>
                  <a:ext cx="252000" cy="25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50" name="순서도: 연결자 49">
                  <a:extLst>
                    <a:ext uri="{FF2B5EF4-FFF2-40B4-BE49-F238E27FC236}">
                      <a16:creationId xmlns:a16="http://schemas.microsoft.com/office/drawing/2014/main" id="{F1091B80-5DF4-4AE0-97BB-E08369CD6296}"/>
                    </a:ext>
                  </a:extLst>
                </p:cNvPr>
                <p:cNvSpPr/>
                <p:nvPr/>
              </p:nvSpPr>
              <p:spPr>
                <a:xfrm>
                  <a:off x="4291405" y="2767272"/>
                  <a:ext cx="252000" cy="25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7" name="순서도: 연결자 46">
                  <a:extLst>
                    <a:ext uri="{FF2B5EF4-FFF2-40B4-BE49-F238E27FC236}">
                      <a16:creationId xmlns:a16="http://schemas.microsoft.com/office/drawing/2014/main" id="{0B6F21F0-4154-4A08-A020-5ED7977F743F}"/>
                    </a:ext>
                  </a:extLst>
                </p:cNvPr>
                <p:cNvSpPr/>
                <p:nvPr/>
              </p:nvSpPr>
              <p:spPr>
                <a:xfrm>
                  <a:off x="1534151" y="2694877"/>
                  <a:ext cx="252000" cy="25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</p:grp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F90A857-B922-4318-BD84-B27AB6C74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129" b="9112"/>
              <a:stretch/>
            </p:blipFill>
            <p:spPr>
              <a:xfrm>
                <a:off x="359977" y="5722260"/>
                <a:ext cx="5839488" cy="775742"/>
              </a:xfrm>
              <a:prstGeom prst="rect">
                <a:avLst/>
              </a:prstGeom>
            </p:spPr>
          </p:pic>
        </p:grp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AACCFB54-CC17-458A-AEA2-BFA9FC7CE9BF}"/>
                </a:ext>
              </a:extLst>
            </p:cNvPr>
            <p:cNvSpPr/>
            <p:nvPr/>
          </p:nvSpPr>
          <p:spPr>
            <a:xfrm>
              <a:off x="448457" y="5104212"/>
              <a:ext cx="252000" cy="216553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CAACF3-5488-4915-B5D8-1A381BAD3E6F}"/>
              </a:ext>
            </a:extLst>
          </p:cNvPr>
          <p:cNvSpPr/>
          <p:nvPr/>
        </p:nvSpPr>
        <p:spPr>
          <a:xfrm>
            <a:off x="7733040" y="90843"/>
            <a:ext cx="42732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여행계획 작성</a:t>
            </a:r>
            <a:endParaRPr lang="en-US" altLang="ko-KR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96D0E-A6DD-4824-97EE-5B45BBF99A1B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AEC83-BB0C-433F-B8AB-0F8B8FCCDF4F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EFFFB7-2E47-4579-9712-C516EF8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5C2708-2C22-4C15-8795-3492D9B9A544}"/>
              </a:ext>
            </a:extLst>
          </p:cNvPr>
          <p:cNvSpPr/>
          <p:nvPr/>
        </p:nvSpPr>
        <p:spPr>
          <a:xfrm>
            <a:off x="7734676" y="921840"/>
            <a:ext cx="4273296" cy="5753278"/>
          </a:xfrm>
          <a:prstGeom prst="roundRect">
            <a:avLst>
              <a:gd name="adj" fmla="val 415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2B7F8-5654-4713-BBA0-05A735ADAD05}"/>
              </a:ext>
            </a:extLst>
          </p:cNvPr>
          <p:cNvSpPr/>
          <p:nvPr/>
        </p:nvSpPr>
        <p:spPr>
          <a:xfrm>
            <a:off x="7733042" y="963984"/>
            <a:ext cx="427329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여행제목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여행 일자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여행인원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파티원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모집 및 게시글 공개 여부를 설정할 수 있습니다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일별 여행계획을 작성할 수 있는 버튼입니다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지도에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우클릭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한 지점 주변의 관광정보를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종류로 분류하여 제공합니다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드래그 앤 드랍을 이용하여 여행계획 등록도 가능합니다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작성된 여행계획을 기반으로 행선지 간 교통수단을 선택할 수 있습니다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지도를 제공하며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우클릭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하여 주변 정보를 받고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일정등록을 할 수 있으며 마커를 통해 관광지 위치를 알 수 있습니다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또한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길찾기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정보가 선택한 이동수단과 같은 색으로 경로가 제공됩니다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지도의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우클릭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한 지점 주변의 숙소 및 편의시설 정보를 제공합니다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메모를 입력할 수 있습니다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9C92A1-9B51-49EB-96BA-E4B256BE35EC}"/>
              </a:ext>
            </a:extLst>
          </p:cNvPr>
          <p:cNvSpPr/>
          <p:nvPr/>
        </p:nvSpPr>
        <p:spPr>
          <a:xfrm>
            <a:off x="577970" y="1502928"/>
            <a:ext cx="6495690" cy="507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B31E45D-947B-41EA-8ABB-7191C328644B}"/>
              </a:ext>
            </a:extLst>
          </p:cNvPr>
          <p:cNvSpPr/>
          <p:nvPr/>
        </p:nvSpPr>
        <p:spPr>
          <a:xfrm>
            <a:off x="1832909" y="2130040"/>
            <a:ext cx="1816065" cy="2987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71033-C900-422F-A3C9-2F07C734612D}"/>
              </a:ext>
            </a:extLst>
          </p:cNvPr>
          <p:cNvSpPr/>
          <p:nvPr/>
        </p:nvSpPr>
        <p:spPr>
          <a:xfrm>
            <a:off x="576335" y="1977639"/>
            <a:ext cx="1261091" cy="3139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C5088DB-BA73-4FD2-9788-74921E054581}"/>
              </a:ext>
            </a:extLst>
          </p:cNvPr>
          <p:cNvSpPr/>
          <p:nvPr/>
        </p:nvSpPr>
        <p:spPr>
          <a:xfrm>
            <a:off x="3667453" y="2127167"/>
            <a:ext cx="1261091" cy="2987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AEAF5A3-C33A-41B2-BB9C-43C5175C2183}"/>
              </a:ext>
            </a:extLst>
          </p:cNvPr>
          <p:cNvSpPr/>
          <p:nvPr/>
        </p:nvSpPr>
        <p:spPr>
          <a:xfrm>
            <a:off x="4928544" y="2135642"/>
            <a:ext cx="2145116" cy="2987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183086AD-A73D-4D6A-8884-C3BA9F07A3A2}"/>
              </a:ext>
            </a:extLst>
          </p:cNvPr>
          <p:cNvSpPr/>
          <p:nvPr/>
        </p:nvSpPr>
        <p:spPr>
          <a:xfrm>
            <a:off x="921666" y="5922392"/>
            <a:ext cx="286682" cy="236332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207545-FDA7-496B-AB4E-79D7C3606ABA}"/>
              </a:ext>
            </a:extLst>
          </p:cNvPr>
          <p:cNvSpPr/>
          <p:nvPr/>
        </p:nvSpPr>
        <p:spPr>
          <a:xfrm>
            <a:off x="576334" y="5122838"/>
            <a:ext cx="6495690" cy="705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41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18621E5-E4A3-45D0-89A3-0AE610AEE976}"/>
              </a:ext>
            </a:extLst>
          </p:cNvPr>
          <p:cNvGrpSpPr/>
          <p:nvPr/>
        </p:nvGrpSpPr>
        <p:grpSpPr>
          <a:xfrm>
            <a:off x="504971" y="908828"/>
            <a:ext cx="6643167" cy="5766290"/>
            <a:chOff x="360001" y="1220782"/>
            <a:chExt cx="6966570" cy="5277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993B759-083A-47AB-9560-D2C6328AAED8}"/>
                </a:ext>
              </a:extLst>
            </p:cNvPr>
            <p:cNvGrpSpPr/>
            <p:nvPr/>
          </p:nvGrpSpPr>
          <p:grpSpPr>
            <a:xfrm>
              <a:off x="360001" y="1230116"/>
              <a:ext cx="3117528" cy="5267884"/>
              <a:chOff x="360000" y="1230116"/>
              <a:chExt cx="5839465" cy="5267884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84F5D39-4AB8-44F8-B5B2-A06D4DF91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000" y="1590115"/>
                <a:ext cx="5839465" cy="4907885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97AAD4C-9515-4BB8-AEB1-C6CDCE210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001" y="1230116"/>
                <a:ext cx="5839464" cy="4475359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B8AA93-5B10-4E5F-BF2C-0FC5A36F73F0}"/>
                </a:ext>
              </a:extLst>
            </p:cNvPr>
            <p:cNvGrpSpPr/>
            <p:nvPr/>
          </p:nvGrpSpPr>
          <p:grpSpPr>
            <a:xfrm>
              <a:off x="3877887" y="1220782"/>
              <a:ext cx="3448684" cy="5277218"/>
              <a:chOff x="4230312" y="1220782"/>
              <a:chExt cx="3448684" cy="5277218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6F868B2-C10A-4DBA-8ACC-49CCBB566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0312" y="1590114"/>
                <a:ext cx="3448684" cy="490788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AF5A94-ABA8-4634-A196-B58919D640BF}"/>
                  </a:ext>
                </a:extLst>
              </p:cNvPr>
              <p:cNvSpPr txBox="1"/>
              <p:nvPr/>
            </p:nvSpPr>
            <p:spPr>
              <a:xfrm>
                <a:off x="5504331" y="1220782"/>
                <a:ext cx="118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구경해요</a:t>
                </a:r>
                <a:r>
                  <a:rPr lang="en-US" altLang="ko-KR" dirty="0"/>
                  <a:t>!</a:t>
                </a:r>
                <a:endParaRPr lang="ko-KR" altLang="en-US" dirty="0"/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CAACF3-5488-4915-B5D8-1A381BAD3E6F}"/>
              </a:ext>
            </a:extLst>
          </p:cNvPr>
          <p:cNvSpPr/>
          <p:nvPr/>
        </p:nvSpPr>
        <p:spPr>
          <a:xfrm>
            <a:off x="7733040" y="90843"/>
            <a:ext cx="42732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함께가요</a:t>
            </a:r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ko-KR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&amp;</a:t>
            </a:r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구경해요</a:t>
            </a:r>
            <a:endParaRPr lang="en-US" altLang="ko-KR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96D0E-A6DD-4824-97EE-5B45BBF99A1B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AEC83-BB0C-433F-B8AB-0F8B8FCCDF4F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EFFFB7-2E47-4579-9712-C516EF8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5C2708-2C22-4C15-8795-3492D9B9A544}"/>
              </a:ext>
            </a:extLst>
          </p:cNvPr>
          <p:cNvSpPr/>
          <p:nvPr/>
        </p:nvSpPr>
        <p:spPr>
          <a:xfrm>
            <a:off x="7734676" y="921840"/>
            <a:ext cx="4273296" cy="5753278"/>
          </a:xfrm>
          <a:prstGeom prst="roundRect">
            <a:avLst>
              <a:gd name="adj" fmla="val 415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2B7F8-5654-4713-BBA0-05A735ADAD05}"/>
              </a:ext>
            </a:extLst>
          </p:cNvPr>
          <p:cNvSpPr/>
          <p:nvPr/>
        </p:nvSpPr>
        <p:spPr>
          <a:xfrm>
            <a:off x="7733042" y="963984"/>
            <a:ext cx="4273296" cy="446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게시글을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최근순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추천순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조회순으로 정렬하여 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볼 수 있으며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AJAX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통해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에서 게시물들을 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정렬하여 가져와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페이지 새로 고침 없이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정렬된 게시글을 볼 수 있습니다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게시물에 대한 간략한 정보가 표시되며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제목 클릭 시 해당 글로 이동합니다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제목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제목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내용으로 게시물을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검색할 수 있습니다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추천을 가장 많이 받은 게시물이 표시됩니다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F7265CB2-82EF-4CF5-9766-FCBBCFED0BD5}"/>
              </a:ext>
            </a:extLst>
          </p:cNvPr>
          <p:cNvSpPr/>
          <p:nvPr/>
        </p:nvSpPr>
        <p:spPr>
          <a:xfrm>
            <a:off x="1338877" y="1587545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B3849439-EF82-4F7A-B1B0-AA9BABCC67CE}"/>
              </a:ext>
            </a:extLst>
          </p:cNvPr>
          <p:cNvSpPr/>
          <p:nvPr/>
        </p:nvSpPr>
        <p:spPr>
          <a:xfrm>
            <a:off x="6680437" y="1705711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B23BD3EA-A1F0-4624-B0FA-9D84D05C21CA}"/>
              </a:ext>
            </a:extLst>
          </p:cNvPr>
          <p:cNvSpPr/>
          <p:nvPr/>
        </p:nvSpPr>
        <p:spPr>
          <a:xfrm>
            <a:off x="4691429" y="4038058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733FA4CE-23DD-4FE2-B5CD-629DC5E1C3F6}"/>
              </a:ext>
            </a:extLst>
          </p:cNvPr>
          <p:cNvSpPr/>
          <p:nvPr/>
        </p:nvSpPr>
        <p:spPr>
          <a:xfrm>
            <a:off x="1338877" y="3364086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AC452532-47EC-4F25-AA60-69D2A6D011AF}"/>
              </a:ext>
            </a:extLst>
          </p:cNvPr>
          <p:cNvSpPr/>
          <p:nvPr/>
        </p:nvSpPr>
        <p:spPr>
          <a:xfrm>
            <a:off x="1195536" y="6286337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176C90CD-3223-40FD-B8EF-8A4734B1A9EB}"/>
              </a:ext>
            </a:extLst>
          </p:cNvPr>
          <p:cNvSpPr/>
          <p:nvPr/>
        </p:nvSpPr>
        <p:spPr>
          <a:xfrm>
            <a:off x="4084554" y="6286336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17B8E7CC-12B0-42BE-8D99-407FC838941B}"/>
              </a:ext>
            </a:extLst>
          </p:cNvPr>
          <p:cNvSpPr/>
          <p:nvPr/>
        </p:nvSpPr>
        <p:spPr>
          <a:xfrm>
            <a:off x="4198016" y="2648865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F2526C-3050-4B18-81C0-73EA5C591C20}"/>
              </a:ext>
            </a:extLst>
          </p:cNvPr>
          <p:cNvSpPr/>
          <p:nvPr/>
        </p:nvSpPr>
        <p:spPr>
          <a:xfrm>
            <a:off x="504971" y="893327"/>
            <a:ext cx="2972805" cy="57817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E48A90-AEB0-4090-B3B7-33F4F495127A}"/>
              </a:ext>
            </a:extLst>
          </p:cNvPr>
          <p:cNvSpPr/>
          <p:nvPr/>
        </p:nvSpPr>
        <p:spPr>
          <a:xfrm>
            <a:off x="3823605" y="893327"/>
            <a:ext cx="3324533" cy="57817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08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림 98">
            <a:extLst>
              <a:ext uri="{FF2B5EF4-FFF2-40B4-BE49-F238E27FC236}">
                <a16:creationId xmlns:a16="http://schemas.microsoft.com/office/drawing/2014/main" id="{D6B0FA78-5B10-4479-9C46-034DD42F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6" y="893326"/>
            <a:ext cx="6679725" cy="57840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CAACF3-5488-4915-B5D8-1A381BAD3E6F}"/>
              </a:ext>
            </a:extLst>
          </p:cNvPr>
          <p:cNvSpPr/>
          <p:nvPr/>
        </p:nvSpPr>
        <p:spPr>
          <a:xfrm>
            <a:off x="7733040" y="90843"/>
            <a:ext cx="42732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여행계획 열람</a:t>
            </a:r>
            <a:endParaRPr lang="en-US" altLang="ko-KR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96D0E-A6DD-4824-97EE-5B45BBF99A1B}"/>
              </a:ext>
            </a:extLst>
          </p:cNvPr>
          <p:cNvGrpSpPr/>
          <p:nvPr/>
        </p:nvGrpSpPr>
        <p:grpSpPr>
          <a:xfrm>
            <a:off x="487680" y="-25280"/>
            <a:ext cx="4579399" cy="830997"/>
            <a:chOff x="4499733" y="1881104"/>
            <a:chExt cx="4579399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0AEC83-BB0C-433F-B8AB-0F8B8FCCDF4F}"/>
                </a:ext>
              </a:extLst>
            </p:cNvPr>
            <p:cNvSpPr/>
            <p:nvPr/>
          </p:nvSpPr>
          <p:spPr>
            <a:xfrm>
              <a:off x="5051876" y="1881104"/>
              <a:ext cx="402725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Travel Is Fate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EFFFB7-2E47-4579-9712-C516EF83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9733" y="2044502"/>
              <a:ext cx="552143" cy="55214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5C2708-2C22-4C15-8795-3492D9B9A544}"/>
              </a:ext>
            </a:extLst>
          </p:cNvPr>
          <p:cNvSpPr/>
          <p:nvPr/>
        </p:nvSpPr>
        <p:spPr>
          <a:xfrm>
            <a:off x="7734676" y="921840"/>
            <a:ext cx="4273296" cy="5753278"/>
          </a:xfrm>
          <a:prstGeom prst="roundRect">
            <a:avLst>
              <a:gd name="adj" fmla="val 415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2B7F8-5654-4713-BBA0-05A735ADAD05}"/>
              </a:ext>
            </a:extLst>
          </p:cNvPr>
          <p:cNvSpPr/>
          <p:nvPr/>
        </p:nvSpPr>
        <p:spPr>
          <a:xfrm>
            <a:off x="7733042" y="963984"/>
            <a:ext cx="4273296" cy="5206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작성자가 작성한 타이틀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여행일정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인원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일정별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여행계획 경로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등을 확인할 수 있습니다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작성자 클릭 시 세부기능들을 사용할 수 있습니다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지도 내 출발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경유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도착 깃발 클릭 시 주변 관광정보와 숙박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편의시설 정보를 확인할 수 있습니다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작성자의 메모입니다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작성자가 아닌 경우에만 여행참가신청과</a:t>
            </a:r>
            <a:br>
              <a:rPr lang="en-US" altLang="ko-KR" sz="1600" dirty="0">
                <a:solidFill>
                  <a:schemeClr val="bg1"/>
                </a:solidFill>
                <a:latin typeface="+mn-ea"/>
              </a:rPr>
            </a:b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추천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비추천을 할 수 있습니다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여행 인원이 다 찬 경우엔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알림창이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표시됩니다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댓글 입력창과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댓글목록입니다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작성자의 경우 게시글 수정 및 삭제를 할 수 있으며 참가신청자들을 확인하고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수락과 거절을 할 수 있습니다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F7265CB2-82EF-4CF5-9766-FCBBCFED0BD5}"/>
              </a:ext>
            </a:extLst>
          </p:cNvPr>
          <p:cNvSpPr/>
          <p:nvPr/>
        </p:nvSpPr>
        <p:spPr>
          <a:xfrm>
            <a:off x="507900" y="1034605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B3849439-EF82-4F7A-B1B0-AA9BABCC67CE}"/>
              </a:ext>
            </a:extLst>
          </p:cNvPr>
          <p:cNvSpPr/>
          <p:nvPr/>
        </p:nvSpPr>
        <p:spPr>
          <a:xfrm>
            <a:off x="6225252" y="1033688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B23BD3EA-A1F0-4624-B0FA-9D84D05C21CA}"/>
              </a:ext>
            </a:extLst>
          </p:cNvPr>
          <p:cNvSpPr/>
          <p:nvPr/>
        </p:nvSpPr>
        <p:spPr>
          <a:xfrm>
            <a:off x="896482" y="4382647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AC452532-47EC-4F25-AA60-69D2A6D011AF}"/>
              </a:ext>
            </a:extLst>
          </p:cNvPr>
          <p:cNvSpPr/>
          <p:nvPr/>
        </p:nvSpPr>
        <p:spPr>
          <a:xfrm>
            <a:off x="2910110" y="4681922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176C90CD-3223-40FD-B8EF-8A4734B1A9EB}"/>
              </a:ext>
            </a:extLst>
          </p:cNvPr>
          <p:cNvSpPr/>
          <p:nvPr/>
        </p:nvSpPr>
        <p:spPr>
          <a:xfrm>
            <a:off x="4757382" y="4312975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17B8E7CC-12B0-42BE-8D99-407FC838941B}"/>
              </a:ext>
            </a:extLst>
          </p:cNvPr>
          <p:cNvSpPr/>
          <p:nvPr/>
        </p:nvSpPr>
        <p:spPr>
          <a:xfrm>
            <a:off x="1885536" y="1779363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0826912F-EF17-49C3-9791-CC32BF7077C9}"/>
              </a:ext>
            </a:extLst>
          </p:cNvPr>
          <p:cNvSpPr/>
          <p:nvPr/>
        </p:nvSpPr>
        <p:spPr>
          <a:xfrm>
            <a:off x="1702712" y="4978806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EA793334-DB4F-498A-A948-A5723B6DAA57}"/>
              </a:ext>
            </a:extLst>
          </p:cNvPr>
          <p:cNvSpPr/>
          <p:nvPr/>
        </p:nvSpPr>
        <p:spPr>
          <a:xfrm>
            <a:off x="2330484" y="5904422"/>
            <a:ext cx="286682" cy="236331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AE5A49-DEDD-4F38-A260-D500323BCAC7}"/>
              </a:ext>
            </a:extLst>
          </p:cNvPr>
          <p:cNvSpPr/>
          <p:nvPr/>
        </p:nvSpPr>
        <p:spPr>
          <a:xfrm>
            <a:off x="4694973" y="4262987"/>
            <a:ext cx="2482029" cy="726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5106F6-8D21-458E-9F89-D4E626BBA068}"/>
              </a:ext>
            </a:extLst>
          </p:cNvPr>
          <p:cNvSpPr/>
          <p:nvPr/>
        </p:nvSpPr>
        <p:spPr>
          <a:xfrm>
            <a:off x="3193350" y="4624429"/>
            <a:ext cx="1275133" cy="177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C9BEB6-EEA2-4146-B5A8-34B4631767CB}"/>
              </a:ext>
            </a:extLst>
          </p:cNvPr>
          <p:cNvSpPr/>
          <p:nvPr/>
        </p:nvSpPr>
        <p:spPr>
          <a:xfrm>
            <a:off x="2002517" y="4969432"/>
            <a:ext cx="3665038" cy="726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F0B592-BB70-4EA5-BA2B-1EEA34DFA71A}"/>
              </a:ext>
            </a:extLst>
          </p:cNvPr>
          <p:cNvSpPr/>
          <p:nvPr/>
        </p:nvSpPr>
        <p:spPr>
          <a:xfrm>
            <a:off x="1702712" y="5837946"/>
            <a:ext cx="4327152" cy="769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374794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329</TotalTime>
  <Words>944</Words>
  <Application>Microsoft Office PowerPoint</Application>
  <PresentationFormat>와이드스크린</PresentationFormat>
  <Paragraphs>171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휴먼매직체</vt:lpstr>
      <vt:lpstr>Arial</vt:lpstr>
      <vt:lpstr>Gill Sans MT</vt:lpstr>
      <vt:lpstr>Impact</vt:lpstr>
      <vt:lpstr>Wingdings</vt:lpstr>
      <vt:lpstr>배지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정성재</dc:creator>
  <cp:lastModifiedBy>ibc</cp:lastModifiedBy>
  <cp:revision>132</cp:revision>
  <dcterms:created xsi:type="dcterms:W3CDTF">2018-11-05T08:25:21Z</dcterms:created>
  <dcterms:modified xsi:type="dcterms:W3CDTF">2021-08-08T10:56:04Z</dcterms:modified>
</cp:coreProperties>
</file>